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2"/>
  </p:sldMasterIdLst>
  <p:sldIdLst>
    <p:sldId id="256" r:id="rId3"/>
    <p:sldId id="257" r:id="rId4"/>
    <p:sldId id="258" r:id="rId5"/>
    <p:sldId id="259" r:id="rId6"/>
    <p:sldId id="260" r:id="rId7"/>
    <p:sldId id="261" r:id="rId8"/>
    <p:sldId id="268" r:id="rId9"/>
    <p:sldId id="262" r:id="rId10"/>
    <p:sldId id="269" r:id="rId11"/>
    <p:sldId id="263" r:id="rId12"/>
    <p:sldId id="264" r:id="rId13"/>
    <p:sldId id="271" r:id="rId14"/>
    <p:sldId id="265" r:id="rId15"/>
    <p:sldId id="270" r:id="rId16"/>
    <p:sldId id="266" r:id="rId17"/>
    <p:sldId id="272" r:id="rId18"/>
    <p:sldId id="273" r:id="rId19"/>
    <p:sldId id="267" r:id="rId20"/>
    <p:sldId id="274" r:id="rId21"/>
  </p:sldIdLst>
  <p:sldSz cx="12192000" cy="6858000"/>
  <p:notesSz cx="6858000" cy="9144000"/>
  <p:embeddedFontLst>
    <p:embeddedFont>
      <p:font typeface="等线" panose="02010600030101010101" pitchFamily="2" charset="-122"/>
      <p:regular r:id="rId22"/>
      <p:bold r:id="rId23"/>
    </p:embeddedFont>
    <p:embeddedFont>
      <p:font typeface="华文宋体" panose="02010600040101010101" pitchFamily="2" charset="-122"/>
      <p:regular r:id="rId24"/>
    </p:embeddedFont>
    <p:embeddedFont>
      <p:font typeface="微软雅黑" panose="020B0503020204020204" pitchFamily="34" charset="-122"/>
      <p:regular r:id="rId25"/>
      <p:bold r:id="rId26"/>
    </p:embeddedFont>
  </p:embeddedFontLst>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9" autoAdjust="0"/>
    <p:restoredTop sz="94694" autoAdjust="0"/>
  </p:normalViewPr>
  <p:slideViewPr>
    <p:cSldViewPr snapToGrid="0">
      <p:cViewPr varScale="1">
        <p:scale>
          <a:sx n="105" d="100"/>
          <a:sy n="105" d="100"/>
        </p:scale>
        <p:origin x="79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eg>
</file>

<file path=ppt/media/image11.jpeg>
</file>

<file path=ppt/media/image12.jpeg>
</file>

<file path=ppt/media/image13.JPG>
</file>

<file path=ppt/media/image14.jpg>
</file>

<file path=ppt/media/image15.jpeg>
</file>

<file path=ppt/media/image16.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4.png>
</file>

<file path=ppt/media/image5.png>
</file>

<file path=ppt/media/image6.jpe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19136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89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26/7/2024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26/7/2024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任意多边形: 形状 11">
            <a:extLst>
              <a:ext uri="{FF2B5EF4-FFF2-40B4-BE49-F238E27FC236}">
                <a16:creationId xmlns:a16="http://schemas.microsoft.com/office/drawing/2014/main" id="{3253033C-3D02-499C-938B-F78663DAA6D9}"/>
              </a:ext>
            </a:extLst>
          </p:cNvPr>
          <p:cNvSpPr/>
          <p:nvPr userDrawn="1"/>
        </p:nvSpPr>
        <p:spPr>
          <a:xfrm>
            <a:off x="0" y="0"/>
            <a:ext cx="12192000" cy="640080"/>
          </a:xfrm>
          <a:custGeom>
            <a:avLst/>
            <a:gdLst>
              <a:gd name="connsiteX0" fmla="*/ 0 w 12192000"/>
              <a:gd name="connsiteY0" fmla="*/ 0 h 640080"/>
              <a:gd name="connsiteX1" fmla="*/ 12192000 w 12192000"/>
              <a:gd name="connsiteY1" fmla="*/ 0 h 640080"/>
              <a:gd name="connsiteX2" fmla="*/ 12192000 w 12192000"/>
              <a:gd name="connsiteY2" fmla="*/ 640080 h 640080"/>
              <a:gd name="connsiteX3" fmla="*/ 1338540 w 12192000"/>
              <a:gd name="connsiteY3" fmla="*/ 640080 h 640080"/>
              <a:gd name="connsiteX4" fmla="*/ 842429 w 12192000"/>
              <a:gd name="connsiteY4" fmla="*/ 143969 h 640080"/>
              <a:gd name="connsiteX5" fmla="*/ 346318 w 12192000"/>
              <a:gd name="connsiteY5" fmla="*/ 640080 h 640080"/>
              <a:gd name="connsiteX6" fmla="*/ 0 w 12192000"/>
              <a:gd name="connsiteY6" fmla="*/ 640080 h 64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40080">
                <a:moveTo>
                  <a:pt x="0" y="0"/>
                </a:moveTo>
                <a:lnTo>
                  <a:pt x="12192000" y="0"/>
                </a:lnTo>
                <a:lnTo>
                  <a:pt x="12192000" y="640080"/>
                </a:lnTo>
                <a:lnTo>
                  <a:pt x="1338540" y="640080"/>
                </a:lnTo>
                <a:cubicBezTo>
                  <a:pt x="1338540" y="366085"/>
                  <a:pt x="1116424" y="143969"/>
                  <a:pt x="842429" y="143969"/>
                </a:cubicBezTo>
                <a:cubicBezTo>
                  <a:pt x="568434" y="143969"/>
                  <a:pt x="346318" y="366085"/>
                  <a:pt x="346318" y="640080"/>
                </a:cubicBezTo>
                <a:lnTo>
                  <a:pt x="0" y="640080"/>
                </a:lnTo>
                <a:close/>
              </a:path>
            </a:pathLst>
          </a:custGeom>
          <a:gradFill>
            <a:gsLst>
              <a:gs pos="0">
                <a:schemeClr val="accent5">
                  <a:lumMod val="79000"/>
                  <a:lumOff val="21000"/>
                </a:schemeClr>
              </a:gs>
              <a:gs pos="100000">
                <a:srgbClr val="005BA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Picture 2" descr="电子科技大学留学项目招生网_电子科技大学">
            <a:extLst>
              <a:ext uri="{FF2B5EF4-FFF2-40B4-BE49-F238E27FC236}">
                <a16:creationId xmlns:a16="http://schemas.microsoft.com/office/drawing/2014/main" id="{87FCE48C-0E1C-4F70-A9EE-4A4F4D17E278}"/>
              </a:ext>
            </a:extLst>
          </p:cNvPr>
          <p:cNvPicPr>
            <a:picLocks noChangeAspect="1" noChangeArrowheads="1"/>
          </p:cNvPicPr>
          <p:nvPr userDrawn="1"/>
        </p:nvPicPr>
        <p:blipFill rotWithShape="1">
          <a:blip r:embed="rId4">
            <a:biLevel thresh="25000"/>
            <a:extLst>
              <a:ext uri="{28A0092B-C50C-407E-A947-70E740481C1C}">
                <a14:useLocalDpi xmlns:a14="http://schemas.microsoft.com/office/drawing/2010/main" val="0"/>
              </a:ext>
            </a:extLst>
          </a:blip>
          <a:srcRect l="22834" t="20238" b="22619"/>
          <a:stretch/>
        </p:blipFill>
        <p:spPr bwMode="auto">
          <a:xfrm>
            <a:off x="9703845" y="68961"/>
            <a:ext cx="2373426" cy="502158"/>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BDE1E669-3A24-43F5-9C1F-C8F69B111EDE}"/>
              </a:ext>
            </a:extLst>
          </p:cNvPr>
          <p:cNvSpPr/>
          <p:nvPr userDrawn="1"/>
        </p:nvSpPr>
        <p:spPr>
          <a:xfrm>
            <a:off x="0" y="6217920"/>
            <a:ext cx="12192000" cy="640080"/>
          </a:xfrm>
          <a:prstGeom prst="rect">
            <a:avLst/>
          </a:prstGeom>
          <a:gradFill>
            <a:gsLst>
              <a:gs pos="0">
                <a:schemeClr val="accent5">
                  <a:lumMod val="79000"/>
                  <a:lumOff val="21000"/>
                </a:schemeClr>
              </a:gs>
              <a:gs pos="100000">
                <a:srgbClr val="005BA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775FAA14-7852-403C-A18F-BD96CBD7DE78}"/>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35178" y="232829"/>
            <a:ext cx="814502" cy="814502"/>
          </a:xfrm>
          <a:prstGeom prst="rect">
            <a:avLst/>
          </a:prstGeom>
        </p:spPr>
      </p:pic>
      <p:pic>
        <p:nvPicPr>
          <p:cNvPr id="13" name="图片 12">
            <a:extLst>
              <a:ext uri="{FF2B5EF4-FFF2-40B4-BE49-F238E27FC236}">
                <a16:creationId xmlns:a16="http://schemas.microsoft.com/office/drawing/2014/main" id="{63AD1341-B62F-433C-9B08-DA13A2EA1ABD}"/>
              </a:ext>
            </a:extLst>
          </p:cNvPr>
          <p:cNvPicPr>
            <a:picLocks noChangeAspect="1"/>
          </p:cNvPicPr>
          <p:nvPr userDrawn="1"/>
        </p:nvPicPr>
        <p:blipFill>
          <a:blip r:embed="rId6">
            <a:clrChange>
              <a:clrFrom>
                <a:srgbClr val="FFFFFF"/>
              </a:clrFrom>
              <a:clrTo>
                <a:srgbClr val="FFFFFF">
                  <a:alpha val="0"/>
                </a:srgbClr>
              </a:clrTo>
            </a:clrChange>
            <a:biLevel thresh="25000"/>
          </a:blip>
          <a:stretch>
            <a:fillRect/>
          </a:stretch>
        </p:blipFill>
        <p:spPr>
          <a:xfrm>
            <a:off x="3794760" y="6234932"/>
            <a:ext cx="4602480" cy="623068"/>
          </a:xfrm>
          <a:prstGeom prst="rect">
            <a:avLst/>
          </a:prstGeom>
        </p:spPr>
      </p:pic>
    </p:spTree>
    <p:extLst>
      <p:ext uri="{BB962C8B-B14F-4D97-AF65-F5344CB8AC3E}">
        <p14:creationId xmlns:p14="http://schemas.microsoft.com/office/powerpoint/2010/main" val="690409951"/>
      </p:ext>
    </p:extLst>
  </p:cSld>
  <p:clrMap bg1="lt1" tx1="dk1" bg2="lt2" tx2="dk2" accent1="accent1" accent2="accent2" accent3="accent3" accent4="accent4" accent5="accent5" accent6="accent6" hlink="hlink" folHlink="folHlink"/>
  <p:sldLayoutIdLst>
    <p:sldLayoutId id="2147483662" r:id="rId1"/>
    <p:sldLayoutId id="214748366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FLS-ROSE/YCJH" TargetMode="External"/><Relationship Id="rId2" Type="http://schemas.openxmlformats.org/officeDocument/2006/relationships/image" Target="../media/image16.jpeg"/><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3.xml"/><Relationship Id="rId1" Type="http://schemas.openxmlformats.org/officeDocument/2006/relationships/themeOverride" Target="../theme/themeOverride1.xml"/><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1524000" y="1328085"/>
            <a:ext cx="9144000" cy="727434"/>
          </a:xfrm>
          <a:prstGeom prst="rect">
            <a:avLst/>
          </a:prstGeom>
        </p:spPr>
        <p:txBody>
          <a:bodyPr>
            <a:normAutofit/>
          </a:bodyPr>
          <a:lstStyle/>
          <a:p>
            <a:pPr algn="ctr"/>
            <a:r>
              <a:rPr lang="en-US" altLang="zh-CN" sz="4000"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2024</a:t>
            </a:r>
            <a:r>
              <a:rPr lang="zh-CN" altLang="en-US" sz="4000"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年英才计划中期汇报</a:t>
            </a:r>
          </a:p>
        </p:txBody>
      </p:sp>
      <p:sp>
        <p:nvSpPr>
          <p:cNvPr id="3" name="副标题 2"/>
          <p:cNvSpPr>
            <a:spLocks noGrp="1"/>
          </p:cNvSpPr>
          <p:nvPr>
            <p:ph type="subTitle" idx="4294967295"/>
          </p:nvPr>
        </p:nvSpPr>
        <p:spPr>
          <a:xfrm>
            <a:off x="4345582" y="3722087"/>
            <a:ext cx="3500836" cy="1929748"/>
          </a:xfrm>
          <a:prstGeom prst="rect">
            <a:avLst/>
          </a:prstGeom>
        </p:spPr>
        <p:txBody>
          <a:bodyPr>
            <a:noAutofit/>
          </a:bodyPr>
          <a:lstStyle/>
          <a:p>
            <a:pPr marL="0" indent="0" algn="l">
              <a:buNone/>
            </a:pP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汇报人：刘念森</a:t>
            </a:r>
            <a:endPar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algn="l">
              <a:buNone/>
            </a:pP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导   师：田玲 教授</a:t>
            </a:r>
            <a:endPar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algn="l">
              <a:buNone/>
            </a:pPr>
            <a:r>
              <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闫科 教授</a:t>
            </a:r>
            <a:endPar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endParaRPr>
          </a:p>
          <a:p>
            <a:pPr marL="0" indent="0" algn="l">
              <a:buNone/>
            </a:pP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时   间：</a:t>
            </a:r>
            <a:r>
              <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2024</a:t>
            </a: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年</a:t>
            </a:r>
            <a:r>
              <a:rPr lang="en-US" altLang="zh-CN"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7</a:t>
            </a:r>
            <a:r>
              <a:rPr lang="zh-CN" altLang="en-US"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月</a:t>
            </a:r>
          </a:p>
        </p:txBody>
      </p:sp>
      <p:sp>
        <p:nvSpPr>
          <p:cNvPr id="4" name="标题 1">
            <a:extLst>
              <a:ext uri="{FF2B5EF4-FFF2-40B4-BE49-F238E27FC236}">
                <a16:creationId xmlns:a16="http://schemas.microsoft.com/office/drawing/2014/main" id="{9E1627C3-806E-4C2E-8372-464F4BD9376A}"/>
              </a:ext>
            </a:extLst>
          </p:cNvPr>
          <p:cNvSpPr txBox="1">
            <a:spLocks/>
          </p:cNvSpPr>
          <p:nvPr/>
        </p:nvSpPr>
        <p:spPr>
          <a:xfrm>
            <a:off x="1671637" y="2285641"/>
            <a:ext cx="9144000" cy="72743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4400" b="1" i="0" u="none" strike="noStrike" kern="1200" cap="none" spc="0" normalizeH="0" baseline="0" noProof="0" dirty="0">
                <a:ln>
                  <a:noFill/>
                </a:ln>
                <a:solidFill>
                  <a:srgbClr val="005BA2"/>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文本立场检测项目</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72495"/>
            <a:chOff x="3922801" y="1575668"/>
            <a:chExt cx="7673076" cy="4448421"/>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5" y="5630333"/>
              <a:ext cx="5672666" cy="393756"/>
            </a:xfrm>
            <a:prstGeom prst="rect">
              <a:avLst/>
            </a:prstGeom>
            <a:noFill/>
          </p:spPr>
          <p:txBody>
            <a:bodyPr wrap="square" rtlCol="0">
              <a:spAutoFit/>
            </a:bodyPr>
            <a:lstStyle/>
            <a:p>
              <a:pPr algn="ctr"/>
              <a:r>
                <a:rPr lang="en-US" altLang="zh-SG" dirty="0">
                  <a:hlinkClick r:id="rId3"/>
                </a:rPr>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613"/>
            <a:ext cx="11280710" cy="649287"/>
            <a:chOff x="455645" y="1725613"/>
            <a:chExt cx="11280710" cy="649287"/>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388" y="1725613"/>
            <a:ext cx="1365250" cy="649287"/>
          </p:xfrm>
          <a:graphic>
            <a:graphicData uri="http://schemas.openxmlformats.org/presentationml/2006/ole">
              <mc:AlternateContent xmlns:mc="http://schemas.openxmlformats.org/markup-compatibility/2006">
                <mc:Choice xmlns:v="urn:schemas-microsoft-com:vml" Requires="v">
                  <p:oleObj r:id="rId4" imgW="2115979" imgH="1006206" progId="">
                    <p:embed/>
                  </p:oleObj>
                </mc:Choice>
                <mc:Fallback>
                  <p:oleObj r:id="rId4" imgW="2115979" imgH="1006206" progId="">
                    <p:embed/>
                    <p:pic>
                      <p:nvPicPr>
                        <p:cNvPr id="0" name=""/>
                        <p:cNvPicPr/>
                        <p:nvPr/>
                      </p:nvPicPr>
                      <p:blipFill>
                        <a:blip r:embed="rId5"/>
                        <a:stretch>
                          <a:fillRect/>
                        </a:stretch>
                      </p:blipFill>
                      <p:spPr>
                        <a:xfrm>
                          <a:off x="941388" y="1725613"/>
                          <a:ext cx="1365250" cy="649287"/>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6"/>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1938992"/>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p:txBody>
      </p:sp>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470934" cy="6102496"/>
            <a:chOff x="6608467" y="584200"/>
            <a:chExt cx="4470934" cy="6102496"/>
          </a:xfrm>
        </p:grpSpPr>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8895339"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216598" y="3972993"/>
              <a:ext cx="1640557" cy="2713703"/>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399" y="584201"/>
            <a:ext cx="4323001"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246769"/>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p:txBody>
      </p:sp>
      <p:pic>
        <p:nvPicPr>
          <p:cNvPr id="2" name="图片 1">
            <a:extLst>
              <a:ext uri="{FF2B5EF4-FFF2-40B4-BE49-F238E27FC236}">
                <a16:creationId xmlns:a16="http://schemas.microsoft.com/office/drawing/2014/main" id="{586A6120-9ABA-9E92-AF9A-E7C6FAB6DB69}"/>
              </a:ext>
            </a:extLst>
          </p:cNvPr>
          <p:cNvPicPr>
            <a:picLocks noChangeAspect="1"/>
          </p:cNvPicPr>
          <p:nvPr/>
        </p:nvPicPr>
        <p:blipFill rotWithShape="1">
          <a:blip r:embed="rId2"/>
          <a:srcRect l="2439" t="2894" r="45016" b="45831"/>
          <a:stretch/>
        </p:blipFill>
        <p:spPr>
          <a:xfrm>
            <a:off x="5713413" y="1117171"/>
            <a:ext cx="5257800" cy="27658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图片 5">
            <a:extLst>
              <a:ext uri="{FF2B5EF4-FFF2-40B4-BE49-F238E27FC236}">
                <a16:creationId xmlns:a16="http://schemas.microsoft.com/office/drawing/2014/main" id="{EDF1ADFE-C2F9-A785-5700-FE1974C60758}"/>
              </a:ext>
            </a:extLst>
          </p:cNvPr>
          <p:cNvPicPr>
            <a:picLocks noChangeAspect="1"/>
          </p:cNvPicPr>
          <p:nvPr/>
        </p:nvPicPr>
        <p:blipFill>
          <a:blip r:embed="rId3"/>
          <a:stretch>
            <a:fillRect/>
          </a:stretch>
        </p:blipFill>
        <p:spPr>
          <a:xfrm>
            <a:off x="5529702" y="4185474"/>
            <a:ext cx="5789814" cy="21697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图片 7">
            <a:extLst>
              <a:ext uri="{FF2B5EF4-FFF2-40B4-BE49-F238E27FC236}">
                <a16:creationId xmlns:a16="http://schemas.microsoft.com/office/drawing/2014/main" id="{6A821234-EF4C-9AC5-3E62-F2EA9D162C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484" y="5426174"/>
            <a:ext cx="4246082" cy="9290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71788427-2427-EDF0-51E9-08C2B7A1DF66}"/>
              </a:ext>
            </a:extLst>
          </p:cNvPr>
          <p:cNvPicPr>
            <a:picLocks noChangeAspect="1"/>
          </p:cNvPicPr>
          <p:nvPr/>
        </p:nvPicPr>
        <p:blipFill rotWithShape="1">
          <a:blip r:embed="rId5">
            <a:extLst>
              <a:ext uri="{28A0092B-C50C-407E-A947-70E740481C1C}">
                <a14:useLocalDpi xmlns:a14="http://schemas.microsoft.com/office/drawing/2010/main" val="0"/>
              </a:ext>
            </a:extLst>
          </a:blip>
          <a:srcRect l="21392" t="8592" r="21392" b="5177"/>
          <a:stretch/>
        </p:blipFill>
        <p:spPr>
          <a:xfrm>
            <a:off x="3687683" y="3261930"/>
            <a:ext cx="1450848" cy="18470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92954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5" name="图片 14">
            <a:extLst>
              <a:ext uri="{FF2B5EF4-FFF2-40B4-BE49-F238E27FC236}">
                <a16:creationId xmlns:a16="http://schemas.microsoft.com/office/drawing/2014/main" id="{0C40DD46-D65D-DE4E-3E5D-D42E76CA43FB}"/>
              </a:ext>
            </a:extLst>
          </p:cNvPr>
          <p:cNvPicPr>
            <a:picLocks noChangeAspect="1"/>
          </p:cNvPicPr>
          <p:nvPr/>
        </p:nvPicPr>
        <p:blipFill rotWithShape="1">
          <a:blip r:embed="rId3"/>
          <a:srcRect l="4543" t="3229" r="46510" b="3229"/>
          <a:stretch/>
        </p:blipFill>
        <p:spPr>
          <a:xfrm>
            <a:off x="5386165" y="3021679"/>
            <a:ext cx="5967619" cy="1333502"/>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图片 17">
            <a:extLst>
              <a:ext uri="{FF2B5EF4-FFF2-40B4-BE49-F238E27FC236}">
                <a16:creationId xmlns:a16="http://schemas.microsoft.com/office/drawing/2014/main" id="{830DE051-C53A-B59D-D902-0C7CE4DE3D4C}"/>
              </a:ext>
            </a:extLst>
          </p:cNvPr>
          <p:cNvPicPr>
            <a:picLocks noChangeAspect="1"/>
          </p:cNvPicPr>
          <p:nvPr/>
        </p:nvPicPr>
        <p:blipFill rotWithShape="1">
          <a:blip r:embed="rId4">
            <a:extLst>
              <a:ext uri="{28A0092B-C50C-407E-A947-70E740481C1C}">
                <a14:useLocalDpi xmlns:a14="http://schemas.microsoft.com/office/drawing/2010/main" val="0"/>
              </a:ext>
            </a:extLst>
          </a:blip>
          <a:srcRect l="-3126" t="-14456" r="-3126" b="-14456"/>
          <a:stretch/>
        </p:blipFill>
        <p:spPr>
          <a:xfrm>
            <a:off x="5386165" y="2049796"/>
            <a:ext cx="2270644" cy="652166"/>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21" name="图片 20">
            <a:extLst>
              <a:ext uri="{FF2B5EF4-FFF2-40B4-BE49-F238E27FC236}">
                <a16:creationId xmlns:a16="http://schemas.microsoft.com/office/drawing/2014/main" id="{0190643D-ED2D-716E-E9B3-D400C3A1A084}"/>
              </a:ext>
            </a:extLst>
          </p:cNvPr>
          <p:cNvPicPr>
            <a:picLocks noChangeAspect="1"/>
          </p:cNvPicPr>
          <p:nvPr/>
        </p:nvPicPr>
        <p:blipFill rotWithShape="1">
          <a:blip r:embed="rId5"/>
          <a:srcRect l="7971" t="6194" r="1645" b="13881"/>
          <a:stretch/>
        </p:blipFill>
        <p:spPr>
          <a:xfrm>
            <a:off x="5386165" y="4653069"/>
            <a:ext cx="5967619" cy="506118"/>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a:t>
            </a:r>
            <a:r>
              <a:rPr lang="zh-CN" altLang="en-US" sz="4800" dirty="0">
                <a:latin typeface="DIN Pro" panose="02000503030000020004" pitchFamily="50" charset="0"/>
              </a:rPr>
              <a:t>2024.0</a:t>
            </a:r>
            <a:r>
              <a:rPr lang="en-US" altLang="zh-CN" sz="4800" dirty="0">
                <a:latin typeface="DIN Pro" panose="02000503030000020004" pitchFamily="50" charset="0"/>
              </a:rPr>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7" y="2122959"/>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麻省理工学院编撰</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北京大学张志华教授团队翻译</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深度学习系统性课本</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线性代数、概率论、机器学习和立场检测等</a:t>
            </a:r>
            <a:endParaRPr lang="en-US" altLang="zh-CN"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3"/>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4">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深度学习</a:t>
            </a:r>
            <a:r>
              <a:rPr lang="en-US" altLang="zh-CN" sz="2400" dirty="0"/>
              <a:t>》</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17628" y="2173292"/>
            <a:ext cx="10168854" cy="3323987"/>
          </a:xfrm>
          <a:prstGeom prst="rect">
            <a:avLst/>
          </a:prstGeom>
          <a:noFill/>
        </p:spPr>
        <p:txBody>
          <a:bodyPr wrap="square">
            <a:spAutoFit/>
          </a:bodyPr>
          <a:lstStyle/>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线性代数：掌握了矩阵运算、特征值与特征向量等核心概念，深刻理解了它们如何为神经网络中的权重更新、数据降维等提供数学基础。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概率论：通过学习概率分布、随机变量等，理解了不确定性在数据建模中的重要性，为处理复杂数据关系提供了理论基础。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机器学习基础：掌握了任务、经验、训练、测试等基本概念，理解了模型评估指标、过拟合与欠拟合的处理方法，为后续深入学习打下了基础。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深度前馈网络：深入理解了神经网络的结构、激活函数、反向传播算法等原理，学会了如何使用深度学习框架构建和训练模型，有效解决了复杂非线性问题。</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）：通过</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基础、</a:t>
            </a:r>
            <a:r>
              <a:rPr lang="en-US" altLang="zh-CN" sz="2000" dirty="0">
                <a:latin typeface="Din pro thin" panose="02000503030000020003" pitchFamily="50" charset="0"/>
                <a:ea typeface="宋体" panose="02010600030101010101" pitchFamily="2" charset="-122"/>
                <a:cs typeface="+mj-cs"/>
              </a:rPr>
              <a:t>n-gram</a:t>
            </a:r>
            <a:r>
              <a:rPr lang="zh-CN" altLang="en-US" sz="2000" dirty="0">
                <a:latin typeface="Din pro thin" panose="02000503030000020003" pitchFamily="50" charset="0"/>
                <a:ea typeface="宋体" panose="02010600030101010101" pitchFamily="2" charset="-122"/>
                <a:cs typeface="+mj-cs"/>
              </a:rPr>
              <a:t>、</a:t>
            </a:r>
            <a:r>
              <a:rPr lang="en-US" altLang="zh-CN" sz="2000" dirty="0" err="1">
                <a:latin typeface="Din pro thin" panose="02000503030000020003" pitchFamily="50" charset="0"/>
                <a:ea typeface="宋体" panose="02010600030101010101" pitchFamily="2" charset="-122"/>
                <a:cs typeface="+mj-cs"/>
              </a:rPr>
              <a:t>Softmax</a:t>
            </a:r>
            <a:r>
              <a:rPr lang="zh-CN" altLang="en-US" sz="2000" dirty="0">
                <a:latin typeface="Din pro thin" panose="02000503030000020003" pitchFamily="50" charset="0"/>
                <a:ea typeface="宋体" panose="02010600030101010101" pitchFamily="2" charset="-122"/>
                <a:cs typeface="+mj-cs"/>
              </a:rPr>
              <a:t>等内容的学习，掌握了处理文本数据的方法，能够在实际项目中应用深度学习技术改善文本立场检测任务的效果。</a:t>
            </a:r>
          </a:p>
        </p:txBody>
      </p:sp>
    </p:spTree>
    <p:extLst>
      <p:ext uri="{BB962C8B-B14F-4D97-AF65-F5344CB8AC3E}">
        <p14:creationId xmlns:p14="http://schemas.microsoft.com/office/powerpoint/2010/main" val="168357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607374" y="1797283"/>
            <a:ext cx="7327866" cy="4785926"/>
          </a:xfrm>
          <a:prstGeom prst="rect">
            <a:avLst/>
          </a:prstGeom>
          <a:noFill/>
        </p:spPr>
        <p:txBody>
          <a:bodyPr wrap="square">
            <a:spAutoFit/>
          </a:bodyPr>
          <a:lstStyle/>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定义</a:t>
            </a:r>
            <a:endParaRPr lang="en-US" altLang="zh-CN" sz="2000" dirty="0">
              <a:latin typeface="Din pro thin" panose="02000503030000020003" pitchFamily="50" charset="0"/>
              <a:ea typeface="宋体" panose="02010600030101010101" pitchFamily="2" charset="-122"/>
              <a:cs typeface="+mj-cs"/>
            </a:endParaRPr>
          </a:p>
          <a:p>
            <a:pPr lvl="1">
              <a:spcAft>
                <a:spcPts val="600"/>
              </a:spcAft>
            </a:pPr>
            <a:r>
              <a:rPr lang="zh-CN" altLang="en-US" sz="2000" dirty="0">
                <a:latin typeface="Din pro thin" panose="02000503030000020003" pitchFamily="50" charset="0"/>
                <a:ea typeface="宋体" panose="02010600030101010101" pitchFamily="2" charset="-122"/>
                <a:cs typeface="+mj-cs"/>
              </a:rPr>
              <a:t>文本立场检测（</a:t>
            </a:r>
            <a:r>
              <a:rPr lang="en-US" altLang="zh-CN" sz="2000" dirty="0">
                <a:latin typeface="Din pro thin" panose="02000503030000020003" pitchFamily="50" charset="0"/>
                <a:ea typeface="宋体" panose="02010600030101010101" pitchFamily="2" charset="-122"/>
                <a:cs typeface="+mj-cs"/>
              </a:rPr>
              <a:t>Stance Detection</a:t>
            </a:r>
            <a:r>
              <a:rPr lang="zh-CN" altLang="en-US" sz="2000" dirty="0">
                <a:latin typeface="Din pro thin" panose="02000503030000020003" pitchFamily="50" charset="0"/>
                <a:ea typeface="宋体" panose="02010600030101010101" pitchFamily="2" charset="-122"/>
                <a:cs typeface="+mj-cs"/>
              </a:rPr>
              <a:t>）是自然语言处理（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）中的一个重要任务，旨在判断文本作者对某个特定目标的立场，通常将立场分为支持、反对或中立三类。这一任务要求系统能够理解和分析文本内容，进而推断出作者的立场。</a:t>
            </a:r>
          </a:p>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背景</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信息爆炸与立场信息的重要性</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自然语言处理技术的进步</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应用领域的广泛需求</a:t>
            </a:r>
            <a:endParaRPr lang="en-US" altLang="zh-CN" sz="2000" dirty="0">
              <a:latin typeface="Din pro thin" panose="02000503030000020003" pitchFamily="50" charset="0"/>
              <a:ea typeface="宋体" panose="02010600030101010101" pitchFamily="2" charset="-122"/>
              <a:cs typeface="+mj-cs"/>
            </a:endParaRPr>
          </a:p>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分类</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目标类型：单目标、多目标、跨目标</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文本粒度：句、段、篇、辩论</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检测方法：传统机器学习、主题模型、深度学习、</a:t>
            </a:r>
            <a:r>
              <a:rPr lang="en-US" altLang="zh-CN" sz="2000" dirty="0">
                <a:latin typeface="Din pro thin" panose="02000503030000020003" pitchFamily="50" charset="0"/>
                <a:ea typeface="宋体" panose="02010600030101010101" pitchFamily="2" charset="-122"/>
                <a:cs typeface="+mj-cs"/>
              </a:rPr>
              <a:t>2</a:t>
            </a:r>
            <a:r>
              <a:rPr lang="zh-CN" altLang="en-US" sz="2000" dirty="0">
                <a:latin typeface="Din pro thin" panose="02000503030000020003" pitchFamily="50" charset="0"/>
                <a:ea typeface="宋体" panose="02010600030101010101" pitchFamily="2" charset="-122"/>
                <a:cs typeface="+mj-cs"/>
              </a:rPr>
              <a:t>阶段</a:t>
            </a:r>
            <a:endParaRPr lang="en-US" altLang="zh-CN" sz="2000" dirty="0">
              <a:latin typeface="Din pro thin" panose="02000503030000020003" pitchFamily="50" charset="0"/>
              <a:ea typeface="宋体" panose="02010600030101010101" pitchFamily="2" charset="-122"/>
              <a:cs typeface="+mj-cs"/>
            </a:endParaRPr>
          </a:p>
        </p:txBody>
      </p:sp>
      <p:sp>
        <p:nvSpPr>
          <p:cNvPr id="4" name="内容占位符 4">
            <a:extLst>
              <a:ext uri="{FF2B5EF4-FFF2-40B4-BE49-F238E27FC236}">
                <a16:creationId xmlns:a16="http://schemas.microsoft.com/office/drawing/2014/main" id="{0EE7F667-6198-79A9-4749-7D18AB934A81}"/>
              </a:ext>
            </a:extLst>
          </p:cNvPr>
          <p:cNvSpPr txBox="1">
            <a:spLocks/>
          </p:cNvSpPr>
          <p:nvPr/>
        </p:nvSpPr>
        <p:spPr>
          <a:xfrm>
            <a:off x="104917" y="135294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文本立场检测综述</a:t>
            </a:r>
            <a:r>
              <a:rPr lang="en-US" altLang="zh-CN" sz="2400" dirty="0"/>
              <a:t>》</a:t>
            </a:r>
          </a:p>
        </p:txBody>
      </p:sp>
      <p:pic>
        <p:nvPicPr>
          <p:cNvPr id="5" name="图片 4">
            <a:extLst>
              <a:ext uri="{FF2B5EF4-FFF2-40B4-BE49-F238E27FC236}">
                <a16:creationId xmlns:a16="http://schemas.microsoft.com/office/drawing/2014/main" id="{8F4CD273-9528-AE7F-2819-9F68523F3181}"/>
              </a:ext>
            </a:extLst>
          </p:cNvPr>
          <p:cNvPicPr>
            <a:picLocks noChangeAspect="1"/>
          </p:cNvPicPr>
          <p:nvPr/>
        </p:nvPicPr>
        <p:blipFill>
          <a:blip r:embed="rId2"/>
          <a:stretch>
            <a:fillRect/>
          </a:stretch>
        </p:blipFill>
        <p:spPr>
          <a:xfrm>
            <a:off x="8308294" y="1977956"/>
            <a:ext cx="3276332" cy="15016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69172BA0-E124-B70C-E3D0-44BF3EB103B1}"/>
              </a:ext>
            </a:extLst>
          </p:cNvPr>
          <p:cNvPicPr>
            <a:picLocks noChangeAspect="1"/>
          </p:cNvPicPr>
          <p:nvPr/>
        </p:nvPicPr>
        <p:blipFill>
          <a:blip r:embed="rId3"/>
          <a:stretch>
            <a:fillRect/>
          </a:stretch>
        </p:blipFill>
        <p:spPr>
          <a:xfrm>
            <a:off x="7413024" y="4099627"/>
            <a:ext cx="4171602" cy="9358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27054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1708160"/>
          </a:xfrm>
          <a:prstGeom prst="rect">
            <a:avLst/>
          </a:prstGeom>
          <a:noFill/>
        </p:spPr>
        <p:txBody>
          <a:bodyPr wrap="square">
            <a:spAutoFit/>
          </a:bodyPr>
          <a:lstStyle/>
          <a:p>
            <a:pPr>
              <a:spcAft>
                <a:spcPts val="600"/>
              </a:spcAft>
            </a:pPr>
            <a:r>
              <a:rPr lang="zh-CN" altLang="en-US" sz="20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0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0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2561863" y="1921923"/>
            <a:ext cx="7068274" cy="727434"/>
          </a:xfrm>
          <a:prstGeom prst="rect">
            <a:avLst/>
          </a:prstGeom>
        </p:spPr>
        <p:txBody>
          <a:bodyPr>
            <a:normAutofit/>
          </a:bodyPr>
          <a:lstStyle/>
          <a:p>
            <a:pPr algn="ctr"/>
            <a:r>
              <a:rPr lang="en-US" altLang="zh-CN" sz="4000"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2024</a:t>
            </a:r>
            <a:r>
              <a:rPr lang="zh-CN" altLang="en-US" sz="4000" b="1" dirty="0">
                <a:solidFill>
                  <a:srgbClr val="005BA2"/>
                </a:solidFill>
                <a:latin typeface="微软雅黑" panose="020B0503020204020204" pitchFamily="34" charset="-122"/>
                <a:ea typeface="微软雅黑" panose="020B0503020204020204" pitchFamily="34" charset="-122"/>
                <a:cs typeface="Times New Roman" panose="02020603050405020304" pitchFamily="18" charset="0"/>
              </a:rPr>
              <a:t>年英才计划中期汇报</a:t>
            </a:r>
          </a:p>
        </p:txBody>
      </p:sp>
      <p:sp>
        <p:nvSpPr>
          <p:cNvPr id="4" name="标题 1">
            <a:extLst>
              <a:ext uri="{FF2B5EF4-FFF2-40B4-BE49-F238E27FC236}">
                <a16:creationId xmlns:a16="http://schemas.microsoft.com/office/drawing/2014/main" id="{9E1627C3-806E-4C2E-8372-464F4BD9376A}"/>
              </a:ext>
            </a:extLst>
          </p:cNvPr>
          <p:cNvSpPr txBox="1">
            <a:spLocks/>
          </p:cNvSpPr>
          <p:nvPr/>
        </p:nvSpPr>
        <p:spPr>
          <a:xfrm>
            <a:off x="2319146" y="2285640"/>
            <a:ext cx="7848982" cy="176819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dist" defTabSz="914400" rtl="0" eaLnBrk="1" fontAlgn="auto" latinLnBrk="0" hangingPunct="1">
              <a:lnSpc>
                <a:spcPct val="90000"/>
              </a:lnSpc>
              <a:spcBef>
                <a:spcPct val="0"/>
              </a:spcBef>
              <a:spcAft>
                <a:spcPts val="0"/>
              </a:spcAft>
              <a:buClrTx/>
              <a:buSzTx/>
              <a:buFontTx/>
              <a:buNone/>
              <a:tabLst/>
              <a:defRPr/>
            </a:pPr>
            <a:r>
              <a:rPr kumimoji="0" lang="zh-CN" altLang="en-US" sz="6000" b="1" i="0" u="none" strike="noStrike" kern="1200" cap="none" spc="0" normalizeH="0" baseline="0" noProof="0" dirty="0">
                <a:ln>
                  <a:noFill/>
                </a:ln>
                <a:solidFill>
                  <a:srgbClr val="005BA2"/>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敬请批评指正</a:t>
            </a:r>
            <a:r>
              <a:rPr kumimoji="0" lang="en-US" altLang="zh-CN" sz="6000" b="1" i="0" u="none" strike="noStrike" kern="1200" cap="none" spc="0" normalizeH="0" baseline="0" noProof="0" dirty="0">
                <a:ln>
                  <a:noFill/>
                </a:ln>
                <a:solidFill>
                  <a:srgbClr val="005BA2"/>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a:t>
            </a:r>
            <a:endParaRPr kumimoji="0" lang="zh-CN" altLang="en-US" sz="6000" b="1" i="0" u="none" strike="noStrike" kern="1200" cap="none" spc="0" normalizeH="0" baseline="0" noProof="0" dirty="0">
              <a:ln>
                <a:noFill/>
              </a:ln>
              <a:solidFill>
                <a:srgbClr val="005BA2"/>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652934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464244"/>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5" y="1858114"/>
            <a:ext cx="10964195" cy="4708981"/>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加拿大皇家科学院院士张大鹏：</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张大鹏院士分享其求学与科研经历，激励青年学子长知识、增才干，为国家和民族复兴贡献力量。</a:t>
            </a: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中国科学院院士胡事民：</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胡事民院士介绍计算机图形学的发展，重点阐述数据驱动与深度学习在图形学领域的创新应用。</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哈尔滨工业大学计算机科学与技术学院教授战德臣：</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战德臣教授探讨计算技术对社会变革的深远影响，分析计算与社会发展的互动关系。</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清华大学教授陈文光：</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陈文光教授解析计算机系统如何作为处理复杂性的重要工具，探讨其背后的原理与方法。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南开大学教授程明明：</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程明明教授强调学术诚信的重要性，详细讲解学术论文写作的规范与技巧，助力学术发展。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哈尔滨工业大学计算机学院教授车万翔：</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车万翔教授深入解析</a:t>
            </a:r>
            <a:r>
              <a:rPr lang="en-US" altLang="zh-CN" dirty="0">
                <a:latin typeface="Din pro thin" panose="02000503030000020003" pitchFamily="50" charset="0"/>
                <a:ea typeface="宋体" panose="02010600030101010101" pitchFamily="2" charset="-122"/>
                <a:cs typeface="+mj-cs"/>
              </a:rPr>
              <a:t>ChatGPT</a:t>
            </a:r>
            <a:r>
              <a:rPr lang="zh-CN" altLang="en-US" dirty="0">
                <a:latin typeface="Din pro thin" panose="02000503030000020003" pitchFamily="50" charset="0"/>
                <a:ea typeface="宋体" panose="02010600030101010101" pitchFamily="2" charset="-122"/>
                <a:cs typeface="+mj-cs"/>
              </a:rPr>
              <a:t>的技术原理及其在自然语言处理领域的广泛应用与前景。</a:t>
            </a:r>
            <a:endParaRPr lang="en-US" altLang="zh-CN" sz="2000" dirty="0">
              <a:latin typeface="Din pro thin" panose="02000503030000020003" pitchFamily="50" charset="0"/>
              <a:ea typeface="宋体" panose="02010600030101010101" pitchFamily="2" charset="-122"/>
              <a:cs typeface="+mj-cs"/>
            </a:endParaRP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1286</TotalTime>
  <Words>1268</Words>
  <Application>Microsoft Office PowerPoint</Application>
  <PresentationFormat>宽屏</PresentationFormat>
  <Paragraphs>123</Paragraphs>
  <Slides>19</Slides>
  <Notes>0</Notes>
  <HiddenSlides>0</HiddenSlides>
  <MMClips>0</MMClips>
  <ScaleCrop>false</ScaleCrop>
  <HeadingPairs>
    <vt:vector size="8" baseType="variant">
      <vt:variant>
        <vt:lpstr>已用的字体</vt:lpstr>
      </vt:variant>
      <vt:variant>
        <vt:i4>9</vt:i4>
      </vt:variant>
      <vt:variant>
        <vt:lpstr>主题</vt:lpstr>
      </vt:variant>
      <vt:variant>
        <vt:i4>2</vt:i4>
      </vt:variant>
      <vt:variant>
        <vt:lpstr>嵌入 OLE 服务器</vt:lpstr>
      </vt:variant>
      <vt:variant>
        <vt:i4>0</vt:i4>
      </vt:variant>
      <vt:variant>
        <vt:lpstr>幻灯片标题</vt:lpstr>
      </vt:variant>
      <vt:variant>
        <vt:i4>19</vt:i4>
      </vt:variant>
    </vt:vector>
  </HeadingPairs>
  <TitlesOfParts>
    <vt:vector size="30" baseType="lpstr">
      <vt:lpstr>微软雅黑</vt:lpstr>
      <vt:lpstr>Din pro thin</vt:lpstr>
      <vt:lpstr>DIN Pro</vt:lpstr>
      <vt:lpstr>等线</vt:lpstr>
      <vt:lpstr>华文宋体</vt:lpstr>
      <vt:lpstr>DIN Pro medium</vt:lpstr>
      <vt:lpstr>Din pro thin</vt:lpstr>
      <vt:lpstr>宋体</vt:lpstr>
      <vt:lpstr>Arial</vt:lpstr>
      <vt:lpstr>Office 主题​​</vt:lpstr>
      <vt:lpstr>1_Office 主题​​</vt:lpstr>
      <vt:lpstr>2024年英才计划中期汇报</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第三阶段（2024.03-2024.05） 前置知识学习</vt:lpstr>
      <vt:lpstr>第四阶段（2024.05-07）</vt:lpstr>
      <vt:lpstr>第四阶段（2024.05-2024.07） 理论学习</vt:lpstr>
      <vt:lpstr>第四阶段（2024.05-2024.07） 理论学习</vt:lpstr>
      <vt:lpstr>第四阶段（2024.05-2024.07） 理论学习</vt:lpstr>
      <vt:lpstr>总结</vt:lpstr>
      <vt:lpstr>2024年英才计划中期汇报</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13</cp:revision>
  <dcterms:created xsi:type="dcterms:W3CDTF">2024-07-06T03:06:57Z</dcterms:created>
  <dcterms:modified xsi:type="dcterms:W3CDTF">2024-07-26T12:18:02Z</dcterms:modified>
</cp:coreProperties>
</file>

<file path=docProps/thumbnail.jpeg>
</file>